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60" r:id="rId3"/>
    <p:sldId id="266" r:id="rId4"/>
    <p:sldId id="257" r:id="rId5"/>
    <p:sldId id="258" r:id="rId6"/>
    <p:sldId id="263" r:id="rId7"/>
    <p:sldId id="267" r:id="rId8"/>
    <p:sldId id="268" r:id="rId9"/>
    <p:sldId id="269" r:id="rId10"/>
    <p:sldId id="270" r:id="rId11"/>
    <p:sldId id="27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73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7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542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96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6306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85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05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2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76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07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121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31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97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77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49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18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9672-A78C-499A-933C-F271D99C614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F96593-8288-4955-8FE5-0743C410D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73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03" y="308758"/>
            <a:ext cx="11566566" cy="7956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дошкольное образовательное учреждение детский сад  №38 с.Отрадо-Кубанского муниципального образования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Гулькевичский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район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873" y="1246909"/>
            <a:ext cx="11152909" cy="5264727"/>
          </a:xfrm>
        </p:spPr>
        <p:txBody>
          <a:bodyPr>
            <a:normAutofit fontScale="77500" lnSpcReduction="20000"/>
          </a:bodyPr>
          <a:lstStyle/>
          <a:p>
            <a:endParaRPr lang="ru-RU" sz="4000" b="1" dirty="0" smtClean="0"/>
          </a:p>
          <a:p>
            <a:pPr algn="ctr"/>
            <a:r>
              <a:rPr lang="ru-RU" sz="9300" b="1" dirty="0" smtClean="0">
                <a:solidFill>
                  <a:schemeClr val="accent6">
                    <a:lumMod val="50000"/>
                  </a:schemeClr>
                </a:solidFill>
              </a:rPr>
              <a:t>Познаём мир </a:t>
            </a:r>
          </a:p>
          <a:p>
            <a:pPr algn="ctr"/>
            <a:r>
              <a:rPr lang="ru-RU" sz="9300" b="1" dirty="0" smtClean="0">
                <a:solidFill>
                  <a:schemeClr val="accent6">
                    <a:lumMod val="50000"/>
                  </a:schemeClr>
                </a:solidFill>
              </a:rPr>
              <a:t>с «Кругами </a:t>
            </a:r>
            <a:r>
              <a:rPr lang="ru-RU" sz="9300" b="1" dirty="0" err="1">
                <a:solidFill>
                  <a:schemeClr val="accent6">
                    <a:lumMod val="50000"/>
                  </a:schemeClr>
                </a:solidFill>
              </a:rPr>
              <a:t>Луллия</a:t>
            </a:r>
            <a:r>
              <a:rPr lang="ru-RU" sz="93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l"/>
            <a:endParaRPr lang="ru-RU" sz="7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ru-RU" sz="6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Подготовила: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воспитатель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Дорогих С. А.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2022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год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ÐÐ°ÑÑÐ¸Ð½ÐºÐ¸ Ð¿Ð¾ Ð·Ð°Ð¿ÑÐ¾ÑÑ Ð½Ð°ÑÐ¸ÑÐ¾Ð²Ð°Ð½Ð½ÑÐµ Ð´ÐµÑ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3436433"/>
            <a:ext cx="5123007" cy="3075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20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501" y="166256"/>
            <a:ext cx="6543304" cy="110447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663300"/>
                </a:solidFill>
                <a:latin typeface="+mn-lt"/>
              </a:rPr>
              <a:t>Игра </a:t>
            </a:r>
            <a:r>
              <a:rPr lang="ru-RU" b="1" i="1" dirty="0" smtClean="0">
                <a:solidFill>
                  <a:srgbClr val="663300"/>
                </a:solidFill>
                <a:latin typeface="+mn-lt"/>
              </a:rPr>
              <a:t>«Подбери к цифре количество предметов»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8" name="Рисунок 7" descr="20221114_091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444000" y="1440000"/>
            <a:ext cx="7224000" cy="541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52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56" y="225632"/>
            <a:ext cx="7231446" cy="5119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+mn-lt"/>
              </a:rPr>
              <a:t>Игра </a:t>
            </a:r>
            <a:r>
              <a:rPr lang="ru-RU" b="1" i="1" dirty="0" smtClean="0">
                <a:solidFill>
                  <a:srgbClr val="663300"/>
                </a:solidFill>
                <a:latin typeface="+mn-lt"/>
              </a:rPr>
              <a:t>«Придумай сказку»</a:t>
            </a:r>
            <a:endParaRPr lang="ru-RU" b="1" i="1" dirty="0">
              <a:solidFill>
                <a:srgbClr val="663300"/>
              </a:solidFill>
              <a:latin typeface="+mn-lt"/>
            </a:endParaRPr>
          </a:p>
        </p:txBody>
      </p:sp>
      <p:pic>
        <p:nvPicPr>
          <p:cNvPr id="2050" name="Picture 2" descr="ÐÐ°ÑÑÐ¸Ð½ÐºÐ¸ Ð¿Ð¾ Ð·Ð°Ð¿ÑÐ¾ÑÑ Ð¸Ð³ÑÐ° Ð¸Ð·ÑÑÐ°ÐµÐ¼ ÑÑÐµÑÐ³Ð¾Ð»ÑÐ½Ð¸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415" t="3135" r="17169" b="65350"/>
          <a:stretch/>
        </p:blipFill>
        <p:spPr bwMode="auto">
          <a:xfrm>
            <a:off x="6481262" y="5605155"/>
            <a:ext cx="1116281" cy="1080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¸Ð³ÑÐ° Ð¸Ð·ÑÑÐ°ÐµÐ¼ ÑÑÐµÑÐ³Ð¾Ð»ÑÐ½Ð¸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415" t="37767" r="17169" b="28293"/>
          <a:stretch/>
        </p:blipFill>
        <p:spPr bwMode="auto">
          <a:xfrm flipH="1">
            <a:off x="4146933" y="1010042"/>
            <a:ext cx="1051833" cy="1163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20221114_091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343" y="2388638"/>
            <a:ext cx="4824000" cy="3618000"/>
          </a:xfrm>
          <a:prstGeom prst="rect">
            <a:avLst/>
          </a:prstGeom>
        </p:spPr>
      </p:pic>
      <p:pic>
        <p:nvPicPr>
          <p:cNvPr id="10" name="Рисунок 9" descr="20221114_092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844000" y="1485844"/>
            <a:ext cx="4824000" cy="361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47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948" y="982642"/>
            <a:ext cx="10515600" cy="3529981"/>
          </a:xfrm>
        </p:spPr>
        <p:txBody>
          <a:bodyPr>
            <a:normAutofit/>
          </a:bodyPr>
          <a:lstStyle/>
          <a:p>
            <a:pPr algn="ctr"/>
            <a:r>
              <a:rPr lang="ru-RU" altLang="ru-RU" sz="7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altLang="ru-RU" sz="7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altLang="ru-RU" sz="7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/>
          </a:p>
        </p:txBody>
      </p:sp>
      <p:pic>
        <p:nvPicPr>
          <p:cNvPr id="3" name="Picture 4" descr="ÐÐ°ÑÑÐ¸Ð½ÐºÐ¸ Ð¿Ð¾ Ð·Ð°Ð¿ÑÐ¾ÑÑ ÐºÐ°ÑÑÐ¸Ð½ÐºÐ¸ Ð½Ð°ÑÐ¸ÑÐ¾Ð²Ð°Ð½ÑÐµ Ð´ÐµÑ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1" y="3628215"/>
            <a:ext cx="11768447" cy="3229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80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82835" y="110837"/>
            <a:ext cx="7079673" cy="112221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Раймонд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Луллий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1028" name="Picture 4" descr="ÐÐ°ÑÑÐ¸Ð½ÐºÐ¸ Ð¿Ð¾ Ð·Ð°Ð¿ÑÐ¾ÑÑ Ð Ð°Ð¹Ð¼Ð¾Ð½Ð´ ÐÑÐ»Ð»Ð¸Ð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3709" y="3831514"/>
            <a:ext cx="2687938" cy="2697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 Ð°Ð¹Ð¼Ð¾Ð½Ð´ ÐÑÐ»Ð»Ð¸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240335"/>
            <a:ext cx="5389418" cy="66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 Ð°Ð¹Ð¼Ð¾Ð½Ð´ ÐÑÐ»Ð»Ð¸Ð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30" y="940575"/>
            <a:ext cx="2762618" cy="2786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49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26327" y="890648"/>
            <a:ext cx="6447674" cy="148441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Круги </a:t>
            </a:r>
            <a:r>
              <a:rPr lang="ru-RU" sz="4400" b="1" dirty="0" err="1" smtClean="0"/>
              <a:t>Луллия</a:t>
            </a:r>
            <a:endParaRPr lang="ru-RU" sz="4400" b="1" dirty="0"/>
          </a:p>
        </p:txBody>
      </p:sp>
      <p:pic>
        <p:nvPicPr>
          <p:cNvPr id="2052" name="Picture 4" descr="ÐÐ°ÑÑÐ¸Ð½ÐºÐ¸ Ð¿Ð¾ Ð·Ð°Ð¿ÑÐ¾ÑÑ ÐºÐ°Ðº ÑÐ´ÐµÐ»Ð°ÑÑ ÐºÑÑÐ³Ð¸ Ð»ÑÐ»Ð»Ð¸Ñ ÑÐ²Ð¾Ð¸Ð¼Ð¸ ÑÑÐºÐ°Ð¼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3" y="3218209"/>
            <a:ext cx="5520171" cy="3532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8" y="0"/>
            <a:ext cx="4410833" cy="3087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ºÐ°Ðº ÑÐ´ÐµÐ»Ð°ÑÑ ÐºÑÑÐ³Ð¸ Ð»ÑÐ»Ð»Ð¸Ñ ÑÐ²Ð¾Ð¸Ð¼Ð¸ ÑÑÐºÐ°Ð¼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34" y="0"/>
            <a:ext cx="4259280" cy="319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Ð°ÑÑÐ¸Ð½ÐºÐ¸ Ð¿Ð¾ Ð·Ð°Ð¿ÑÐ¾ÑÑ ÐºÐ°Ðº ÑÐ´ÐµÐ»Ð°ÑÑ ÐºÑÑÐ³Ð¸ Ð»ÑÐ»Ð»Ð¸Ñ ÑÐ²Ð¾Ð¸Ð¼Ð¸ ÑÑÐºÐ°Ð¼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77" y="3194462"/>
            <a:ext cx="4839601" cy="362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73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3139" y="534988"/>
            <a:ext cx="11728862" cy="6080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663300"/>
                </a:solidFill>
              </a:rPr>
              <a:t>Цель: </a:t>
            </a:r>
            <a:r>
              <a:rPr lang="ru-RU" sz="3200" dirty="0">
                <a:solidFill>
                  <a:srgbClr val="663300"/>
                </a:solidFill>
              </a:rPr>
              <a:t>о</a:t>
            </a:r>
            <a:r>
              <a:rPr lang="ru-RU" sz="3200" dirty="0" smtClean="0">
                <a:solidFill>
                  <a:srgbClr val="663300"/>
                </a:solidFill>
              </a:rPr>
              <a:t>своение </a:t>
            </a:r>
            <a:r>
              <a:rPr lang="ru-RU" sz="3200" dirty="0">
                <a:solidFill>
                  <a:srgbClr val="663300"/>
                </a:solidFill>
              </a:rPr>
              <a:t>способа познания мира, формирование навыков, позволяющих самостоятельно решать возникающие проблемы</a:t>
            </a:r>
            <a:endParaRPr lang="ru-RU" sz="4800" dirty="0" smtClean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663300"/>
                </a:solidFill>
              </a:rPr>
              <a:t>Пособие </a:t>
            </a:r>
            <a:r>
              <a:rPr lang="ru-RU" sz="3200" b="1" dirty="0">
                <a:solidFill>
                  <a:srgbClr val="663300"/>
                </a:solidFill>
              </a:rPr>
              <a:t>позволяет решать следующие задачи:</a:t>
            </a:r>
            <a:endParaRPr lang="ru-RU" sz="3200" dirty="0">
              <a:solidFill>
                <a:srgbClr val="663300"/>
              </a:solidFill>
            </a:endParaRPr>
          </a:p>
          <a:p>
            <a:pPr lvl="0"/>
            <a:r>
              <a:rPr lang="ru-RU" sz="3200" dirty="0">
                <a:solidFill>
                  <a:srgbClr val="663300"/>
                </a:solidFill>
              </a:rPr>
              <a:t>развитие познавательной активности;</a:t>
            </a:r>
          </a:p>
          <a:p>
            <a:pPr lvl="0"/>
            <a:r>
              <a:rPr lang="ru-RU" sz="3200" dirty="0">
                <a:solidFill>
                  <a:srgbClr val="663300"/>
                </a:solidFill>
              </a:rPr>
              <a:t>развитие представлении о сенсорных эталонах (восприятие цвета, формы);</a:t>
            </a:r>
          </a:p>
          <a:p>
            <a:pPr lvl="0"/>
            <a:r>
              <a:rPr lang="ru-RU" sz="3200" dirty="0">
                <a:solidFill>
                  <a:srgbClr val="663300"/>
                </a:solidFill>
              </a:rPr>
              <a:t>формирование элементарных математических представлений;</a:t>
            </a:r>
          </a:p>
          <a:p>
            <a:pPr lvl="0"/>
            <a:r>
              <a:rPr lang="ru-RU" sz="3200" dirty="0">
                <a:solidFill>
                  <a:srgbClr val="663300"/>
                </a:solidFill>
              </a:rPr>
              <a:t>обогащение активного и пассивного словаря;</a:t>
            </a:r>
          </a:p>
          <a:p>
            <a:pPr lvl="0"/>
            <a:r>
              <a:rPr lang="ru-RU" sz="3200" dirty="0">
                <a:solidFill>
                  <a:srgbClr val="663300"/>
                </a:solidFill>
              </a:rPr>
              <a:t>развитие связной речи;</a:t>
            </a:r>
          </a:p>
          <a:p>
            <a:pPr lvl="0"/>
            <a:r>
              <a:rPr lang="ru-RU" sz="3200" dirty="0" smtClean="0">
                <a:solidFill>
                  <a:srgbClr val="663300"/>
                </a:solidFill>
              </a:rPr>
              <a:t>развитие навыков </a:t>
            </a:r>
            <a:r>
              <a:rPr lang="ru-RU" sz="3200" dirty="0">
                <a:solidFill>
                  <a:srgbClr val="663300"/>
                </a:solidFill>
              </a:rPr>
              <a:t>фантастического преобразования </a:t>
            </a:r>
            <a:r>
              <a:rPr lang="ru-RU" sz="3200" dirty="0" smtClean="0">
                <a:solidFill>
                  <a:srgbClr val="663300"/>
                </a:solidFill>
              </a:rPr>
              <a:t>объектов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9382" y="451262"/>
            <a:ext cx="11150930" cy="104503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+mn-lt"/>
              </a:rPr>
              <a:t>Формы организации </a:t>
            </a:r>
            <a:br>
              <a:rPr lang="ru-RU" sz="4000" b="1" dirty="0" smtClean="0">
                <a:solidFill>
                  <a:srgbClr val="6633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663300"/>
                </a:solidFill>
                <a:latin typeface="+mn-lt"/>
              </a:rPr>
              <a:t>образовательной деятельности:</a:t>
            </a:r>
            <a:br>
              <a:rPr lang="ru-RU" sz="4000" b="1" dirty="0" smtClean="0">
                <a:solidFill>
                  <a:srgbClr val="663300"/>
                </a:solidFill>
                <a:latin typeface="+mn-lt"/>
              </a:rPr>
            </a:br>
            <a:endParaRPr lang="ru-RU" sz="40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3138" y="1496291"/>
            <a:ext cx="11115304" cy="5058888"/>
          </a:xfrm>
        </p:spPr>
        <p:txBody>
          <a:bodyPr>
            <a:normAutofit/>
          </a:bodyPr>
          <a:lstStyle/>
          <a:p>
            <a:pPr lvl="0"/>
            <a:endParaRPr lang="ru-RU" sz="4000" dirty="0" smtClean="0"/>
          </a:p>
          <a:p>
            <a:pPr lvl="0"/>
            <a:r>
              <a:rPr lang="ru-RU" sz="3600" dirty="0" smtClean="0">
                <a:solidFill>
                  <a:srgbClr val="663300"/>
                </a:solidFill>
              </a:rPr>
              <a:t>образовательные </a:t>
            </a:r>
            <a:r>
              <a:rPr lang="ru-RU" sz="3600" dirty="0">
                <a:solidFill>
                  <a:srgbClr val="663300"/>
                </a:solidFill>
              </a:rPr>
              <a:t>ситуации, (например, в рамках образовательной деятельности по речевому и познавательному развитию).</a:t>
            </a:r>
          </a:p>
          <a:p>
            <a:pPr lvl="0"/>
            <a:r>
              <a:rPr lang="ru-RU" sz="3600" dirty="0">
                <a:solidFill>
                  <a:srgbClr val="663300"/>
                </a:solidFill>
              </a:rPr>
              <a:t>игровые обучающие ситуации;</a:t>
            </a:r>
          </a:p>
          <a:p>
            <a:pPr lvl="0"/>
            <a:r>
              <a:rPr lang="ru-RU" sz="3600" dirty="0">
                <a:solidFill>
                  <a:srgbClr val="663300"/>
                </a:solidFill>
              </a:rPr>
              <a:t>самостоятельная игровая </a:t>
            </a:r>
            <a:r>
              <a:rPr lang="ru-RU" sz="3600" dirty="0" smtClean="0">
                <a:solidFill>
                  <a:srgbClr val="663300"/>
                </a:solidFill>
              </a:rPr>
              <a:t>деятельность детей</a:t>
            </a:r>
            <a:endParaRPr lang="ru-RU" sz="3600" dirty="0">
              <a:solidFill>
                <a:srgbClr val="6633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7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20221114_093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353904" y="966269"/>
            <a:ext cx="5175249" cy="3881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6" y="180110"/>
            <a:ext cx="5274900" cy="1850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20221114_093220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053" y="541175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94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2" y="152400"/>
            <a:ext cx="7195820" cy="651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+mn-lt"/>
              </a:rPr>
              <a:t>Игра </a:t>
            </a:r>
            <a:r>
              <a:rPr lang="ru-RU" b="1" i="1" dirty="0" smtClean="0">
                <a:solidFill>
                  <a:srgbClr val="663300"/>
                </a:solidFill>
                <a:latin typeface="+mn-lt"/>
              </a:rPr>
              <a:t>«Мамы и их детеныши»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6" name="Рисунок 5" descr="20221114_0901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592" y="1073021"/>
            <a:ext cx="4320000" cy="4825000"/>
          </a:xfrm>
          <a:prstGeom prst="rect">
            <a:avLst/>
          </a:prstGeom>
        </p:spPr>
      </p:pic>
      <p:pic>
        <p:nvPicPr>
          <p:cNvPr id="7" name="Рисунок 6" descr="20221114_090414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05216" y="1596710"/>
            <a:ext cx="4824000" cy="361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23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822" y="106878"/>
            <a:ext cx="7448920" cy="1056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+mn-lt"/>
              </a:rPr>
              <a:t>Игра </a:t>
            </a:r>
            <a:r>
              <a:rPr lang="ru-RU" b="1" i="1" dirty="0" smtClean="0">
                <a:solidFill>
                  <a:srgbClr val="663300"/>
                </a:solidFill>
                <a:latin typeface="+mn-lt"/>
              </a:rPr>
              <a:t>«Кто что ест?»</a:t>
            </a:r>
            <a:r>
              <a:rPr lang="ru-RU" dirty="0">
                <a:solidFill>
                  <a:srgbClr val="663300"/>
                </a:solidFill>
                <a:latin typeface="+mn-lt"/>
              </a:rPr>
              <a:t/>
            </a:r>
            <a:br>
              <a:rPr lang="ru-RU" dirty="0">
                <a:solidFill>
                  <a:srgbClr val="663300"/>
                </a:solidFill>
                <a:latin typeface="+mn-lt"/>
              </a:rPr>
            </a:br>
            <a:endParaRPr lang="ru-RU" dirty="0">
              <a:solidFill>
                <a:srgbClr val="663300"/>
              </a:solidFill>
              <a:latin typeface="+mn-lt"/>
            </a:endParaRPr>
          </a:p>
        </p:txBody>
      </p:sp>
      <p:pic>
        <p:nvPicPr>
          <p:cNvPr id="7" name="Рисунок 6" descr="20221114_09240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6487" y="2177747"/>
            <a:ext cx="4800000" cy="3600000"/>
          </a:xfrm>
          <a:prstGeom prst="rect">
            <a:avLst/>
          </a:prstGeom>
        </p:spPr>
      </p:pic>
      <p:pic>
        <p:nvPicPr>
          <p:cNvPr id="8" name="Рисунок 7" descr="20221114_092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962379" y="1362268"/>
            <a:ext cx="4824000" cy="4730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5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149290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Игра </a:t>
            </a:r>
            <a:r>
              <a:rPr lang="ru-RU" b="1" i="1" dirty="0" smtClean="0">
                <a:solidFill>
                  <a:srgbClr val="663300"/>
                </a:solidFill>
              </a:rPr>
              <a:t>«Дерево, листья их плоды»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20221114_093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5094" y="1940768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85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422</TotalTime>
  <Words>110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Муниципальное бюджетное дошкольное образовательное учреждение детский сад  №38 с.Отрадо-Кубанского муниципального образования Гулькевичский район</vt:lpstr>
      <vt:lpstr>Раймонд Луллий </vt:lpstr>
      <vt:lpstr>Круги Луллия</vt:lpstr>
      <vt:lpstr>Слайд 4</vt:lpstr>
      <vt:lpstr>Формы организации  образовательной деятельности: </vt:lpstr>
      <vt:lpstr> </vt:lpstr>
      <vt:lpstr>Игра «Мамы и их детеныши» </vt:lpstr>
      <vt:lpstr>Игра «Кто что ест?» </vt:lpstr>
      <vt:lpstr>Слайд 9</vt:lpstr>
      <vt:lpstr>Игра «Подбери к цифре количество предметов» </vt:lpstr>
      <vt:lpstr>Игра «Придумай сказку»</vt:lpstr>
      <vt:lpstr>СПАСИБО 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Блинова</dc:creator>
  <cp:lastModifiedBy>RePack by SPecialiST</cp:lastModifiedBy>
  <cp:revision>43</cp:revision>
  <dcterms:created xsi:type="dcterms:W3CDTF">2019-01-28T02:12:50Z</dcterms:created>
  <dcterms:modified xsi:type="dcterms:W3CDTF">2006-12-31T21:57:01Z</dcterms:modified>
</cp:coreProperties>
</file>